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6">
          <p15:clr>
            <a:srgbClr val="A4A3A4"/>
          </p15:clr>
        </p15:guide>
        <p15:guide id="2" pos="200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4E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AA1151-F3FE-48E5-9E66-2E925D34CE19}" v="111" dt="2022-08-22T12:43:36.6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225" autoAdjust="0"/>
    <p:restoredTop sz="94660"/>
  </p:normalViewPr>
  <p:slideViewPr>
    <p:cSldViewPr snapToGrid="0">
      <p:cViewPr varScale="1">
        <p:scale>
          <a:sx n="10" d="100"/>
          <a:sy n="10" d="100"/>
        </p:scale>
        <p:origin x="2388" y="-100"/>
      </p:cViewPr>
      <p:guideLst>
        <p:guide orient="horz" pos="13606"/>
        <p:guide pos="2002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hospitalclinicdebarcelona-my.sharepoint.com/personal/rmunoz_clinic_cat/Documents/HOSPITAL%20CLINIC/PROJECTES%20I%20COL.LABORACIONS/COLABORACIONS/AUTOINYECTORES%20ADRENALINA%20-%20AEPNAA/Encuesta%20autoinyectores%20(respuestas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hospitalclinicdebarcelona-my.sharepoint.com/personal/rmunoz_clinic_cat/Documents/HOSPITAL%20CLINIC/PROJECTES%20I%20COL.LABORACIONS/COLABORACIONS/AUTOINYECTORES%20ADRENALINA%20-%20AEPNAA/Encuesta%20autoinyectores%20(respuestas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hospitalclinicdebarcelona-my.sharepoint.com/personal/rmunoz_clinic_cat/Documents/HOSPITAL%20CLINIC/PROJECTES%20I%20COL.LABORACIONS/COLABORACIONS/AUTOINYECTORES%20ADRENALINA%20-%20AEPNAA/Encuesta%20autoinyectores%20(respuestas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hospitalclinicdebarcelona-my.sharepoint.com/personal/rmunoz_clinic_cat/Documents/HOSPITAL%20CLINIC/PROJECTES%20I%20COL.LABORACIONS/COLABORACIONS/AUTOINYECTORES%20ADRENALINA%20-%20AEPNAA/Encuesta%20autoinyectores%20(respuestas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CC1-4E48-93B2-397C29EB1F53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CC1-4E48-93B2-397C29EB1F53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CC1-4E48-93B2-397C29EB1F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Hoja2!$F$23:$F$25</c:f>
              <c:strCache>
                <c:ptCount val="3"/>
                <c:pt idx="0">
                  <c:v>0,15/150</c:v>
                </c:pt>
                <c:pt idx="1">
                  <c:v>0,3/300</c:v>
                </c:pt>
                <c:pt idx="2">
                  <c:v>0,5/500</c:v>
                </c:pt>
              </c:strCache>
            </c:strRef>
          </c:cat>
          <c:val>
            <c:numRef>
              <c:f>Hoja2!$G$23:$G$25</c:f>
              <c:numCache>
                <c:formatCode>General</c:formatCode>
                <c:ptCount val="3"/>
                <c:pt idx="0">
                  <c:v>126</c:v>
                </c:pt>
                <c:pt idx="1">
                  <c:v>207</c:v>
                </c:pt>
                <c:pt idx="2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CC1-4E48-93B2-397C29EB1F5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3600"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C67-4A8C-8215-406DF5C6E23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C67-4A8C-8215-406DF5C6E23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C67-4A8C-8215-406DF5C6E23F}"/>
              </c:ext>
            </c:extLst>
          </c:dPt>
          <c:dLbls>
            <c:numFmt formatCode="General" sourceLinked="0"/>
            <c:spPr>
              <a:solidFill>
                <a:srgbClr val="FFFFFF">
                  <a:alpha val="75000"/>
                </a:srgbClr>
              </a:solidFill>
              <a:ln w="9525"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Hoja2!$F$5:$F$7</c:f>
              <c:strCache>
                <c:ptCount val="3"/>
                <c:pt idx="0">
                  <c:v>1 AIA</c:v>
                </c:pt>
                <c:pt idx="1">
                  <c:v>2 AIA</c:v>
                </c:pt>
                <c:pt idx="2">
                  <c:v>+3 AIA </c:v>
                </c:pt>
              </c:strCache>
            </c:strRef>
          </c:cat>
          <c:val>
            <c:numRef>
              <c:f>Hoja2!$G$5:$G$7</c:f>
              <c:numCache>
                <c:formatCode>General</c:formatCode>
                <c:ptCount val="3"/>
                <c:pt idx="0">
                  <c:v>103</c:v>
                </c:pt>
                <c:pt idx="1">
                  <c:v>175</c:v>
                </c:pt>
                <c:pt idx="2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C67-4A8C-8215-406DF5C6E23F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3600"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Hoja2!$O$4</c:f>
              <c:strCache>
                <c:ptCount val="1"/>
                <c:pt idx="0">
                  <c:v>1 AIA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Hoja2!$N$5:$N$9</c:f>
              <c:strCache>
                <c:ptCount val="5"/>
                <c:pt idx="0">
                  <c:v>Domicilio</c:v>
                </c:pt>
                <c:pt idx="1">
                  <c:v>Colegio</c:v>
                </c:pt>
                <c:pt idx="2">
                  <c:v>Familiares/  cuidadores</c:v>
                </c:pt>
                <c:pt idx="3">
                  <c:v>2ª residencia</c:v>
                </c:pt>
                <c:pt idx="4">
                  <c:v>Otros</c:v>
                </c:pt>
              </c:strCache>
            </c:strRef>
          </c:cat>
          <c:val>
            <c:numRef>
              <c:f>Hoja2!$O$5:$O$9</c:f>
              <c:numCache>
                <c:formatCode>General</c:formatCode>
                <c:ptCount val="5"/>
                <c:pt idx="0">
                  <c:v>167</c:v>
                </c:pt>
                <c:pt idx="1">
                  <c:v>152</c:v>
                </c:pt>
                <c:pt idx="2">
                  <c:v>28</c:v>
                </c:pt>
                <c:pt idx="3">
                  <c:v>8</c:v>
                </c:pt>
                <c:pt idx="4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76-4E37-B492-8371604E2AEA}"/>
            </c:ext>
          </c:extLst>
        </c:ser>
        <c:ser>
          <c:idx val="1"/>
          <c:order val="1"/>
          <c:tx>
            <c:strRef>
              <c:f>Hoja2!$P$4</c:f>
              <c:strCache>
                <c:ptCount val="1"/>
                <c:pt idx="0">
                  <c:v>2 AIA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Hoja2!$N$5:$N$9</c:f>
              <c:strCache>
                <c:ptCount val="5"/>
                <c:pt idx="0">
                  <c:v>Domicilio</c:v>
                </c:pt>
                <c:pt idx="1">
                  <c:v>Colegio</c:v>
                </c:pt>
                <c:pt idx="2">
                  <c:v>Familiares/  cuidadores</c:v>
                </c:pt>
                <c:pt idx="3">
                  <c:v>2ª residencia</c:v>
                </c:pt>
                <c:pt idx="4">
                  <c:v>Otros</c:v>
                </c:pt>
              </c:strCache>
            </c:strRef>
          </c:cat>
          <c:val>
            <c:numRef>
              <c:f>Hoja2!$P$5:$P$9</c:f>
              <c:numCache>
                <c:formatCode>General</c:formatCode>
                <c:ptCount val="5"/>
                <c:pt idx="0">
                  <c:v>110</c:v>
                </c:pt>
                <c:pt idx="1">
                  <c:v>69</c:v>
                </c:pt>
                <c:pt idx="2">
                  <c:v>1</c:v>
                </c:pt>
                <c:pt idx="3">
                  <c:v>1</c:v>
                </c:pt>
                <c:pt idx="4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076-4E37-B492-8371604E2AEA}"/>
            </c:ext>
          </c:extLst>
        </c:ser>
        <c:ser>
          <c:idx val="2"/>
          <c:order val="2"/>
          <c:tx>
            <c:strRef>
              <c:f>Hoja2!$Q$4</c:f>
              <c:strCache>
                <c:ptCount val="1"/>
                <c:pt idx="0">
                  <c:v>+3 AIA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Hoja2!$N$5:$N$9</c:f>
              <c:strCache>
                <c:ptCount val="5"/>
                <c:pt idx="0">
                  <c:v>Domicilio</c:v>
                </c:pt>
                <c:pt idx="1">
                  <c:v>Colegio</c:v>
                </c:pt>
                <c:pt idx="2">
                  <c:v>Familiares/  cuidadores</c:v>
                </c:pt>
                <c:pt idx="3">
                  <c:v>2ª residencia</c:v>
                </c:pt>
                <c:pt idx="4">
                  <c:v>Otros</c:v>
                </c:pt>
              </c:strCache>
            </c:strRef>
          </c:cat>
          <c:val>
            <c:numRef>
              <c:f>Hoja2!$Q$5:$Q$9</c:f>
              <c:numCache>
                <c:formatCode>General</c:formatCode>
                <c:ptCount val="5"/>
                <c:pt idx="0">
                  <c:v>22</c:v>
                </c:pt>
                <c:pt idx="1">
                  <c:v>6</c:v>
                </c:pt>
                <c:pt idx="2">
                  <c:v>1</c:v>
                </c:pt>
                <c:pt idx="3">
                  <c:v>0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076-4E37-B492-8371604E2A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37257776"/>
        <c:axId val="2137258608"/>
      </c:barChart>
      <c:catAx>
        <c:axId val="2137257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137258608"/>
        <c:crosses val="autoZero"/>
        <c:auto val="1"/>
        <c:lblAlgn val="ctr"/>
        <c:lblOffset val="100"/>
        <c:noMultiLvlLbl val="0"/>
      </c:catAx>
      <c:valAx>
        <c:axId val="2137258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Nº pacientes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1372577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800"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861-42BD-AB7D-753D8A2FC771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861-42BD-AB7D-753D8A2FC771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861-42BD-AB7D-753D8A2FC771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861-42BD-AB7D-753D8A2FC77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Hoja2!$F$40:$F$43</c:f>
              <c:strCache>
                <c:ptCount val="4"/>
                <c:pt idx="0">
                  <c:v>Barato o Muy Barato</c:v>
                </c:pt>
                <c:pt idx="1">
                  <c:v>Adecuado</c:v>
                </c:pt>
                <c:pt idx="2">
                  <c:v>Caro</c:v>
                </c:pt>
                <c:pt idx="3">
                  <c:v>Muy caro</c:v>
                </c:pt>
              </c:strCache>
            </c:strRef>
          </c:cat>
          <c:val>
            <c:numRef>
              <c:f>Hoja2!$G$40:$G$43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173</c:v>
                </c:pt>
                <c:pt idx="3">
                  <c:v>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861-42BD-AB7D-753D8A2FC771}"/>
            </c:ext>
          </c:extLst>
        </c:ser>
        <c:dLbls>
          <c:dLblPos val="bestFit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3200"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D843409F-0D58-244A-8C8F-A95CB4755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74962"/>
            <a:ext cx="10580914" cy="453467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E58EC70-3B2B-8747-95E1-A421C855E2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5" y="0"/>
            <a:ext cx="32331083" cy="1304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719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63BD-2F24-4E3C-AB63-D27DA28B6122}" type="datetimeFigureOut">
              <a:rPr lang="es-ES" smtClean="0"/>
              <a:t>19/05/2026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656F1-85E9-430E-B544-6987F81F24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3730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63BD-2F24-4E3C-AB63-D27DA28B6122}" type="datetimeFigureOut">
              <a:rPr lang="es-ES" smtClean="0"/>
              <a:t>19/05/2026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656F1-85E9-430E-B544-6987F81F24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9894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4B82CE2-7061-1D45-B779-26684EBF21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74962"/>
            <a:ext cx="10580914" cy="4534678"/>
          </a:xfrm>
          <a:prstGeom prst="rect">
            <a:avLst/>
          </a:prstGeom>
        </p:spPr>
      </p:pic>
      <p:pic>
        <p:nvPicPr>
          <p:cNvPr id="12" name="Imagen 11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79DAD275-7252-1640-96B6-314B0DFD49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960"/>
            <a:ext cx="32399288" cy="588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468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63BD-2F24-4E3C-AB63-D27DA28B6122}" type="datetimeFigureOut">
              <a:rPr lang="es-ES" smtClean="0"/>
              <a:t>19/05/2026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656F1-85E9-430E-B544-6987F81F24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7711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63BD-2F24-4E3C-AB63-D27DA28B6122}" type="datetimeFigureOut">
              <a:rPr lang="es-ES" smtClean="0"/>
              <a:t>19/05/2026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656F1-85E9-430E-B544-6987F81F24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4525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63BD-2F24-4E3C-AB63-D27DA28B6122}" type="datetimeFigureOut">
              <a:rPr lang="es-ES" smtClean="0"/>
              <a:t>19/05/2026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656F1-85E9-430E-B544-6987F81F24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023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63BD-2F24-4E3C-AB63-D27DA28B6122}" type="datetimeFigureOut">
              <a:rPr lang="es-ES" smtClean="0"/>
              <a:t>19/05/2026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656F1-85E9-430E-B544-6987F81F24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3126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63BD-2F24-4E3C-AB63-D27DA28B6122}" type="datetimeFigureOut">
              <a:rPr lang="es-ES" smtClean="0"/>
              <a:t>19/05/2026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656F1-85E9-430E-B544-6987F81F24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6264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63BD-2F24-4E3C-AB63-D27DA28B6122}" type="datetimeFigureOut">
              <a:rPr lang="es-ES" smtClean="0"/>
              <a:t>19/05/2026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656F1-85E9-430E-B544-6987F81F24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629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63BD-2F24-4E3C-AB63-D27DA28B6122}" type="datetimeFigureOut">
              <a:rPr lang="es-ES" smtClean="0"/>
              <a:t>19/05/2026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656F1-85E9-430E-B544-6987F81F24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1547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763BD-2F24-4E3C-AB63-D27DA28B6122}" type="datetimeFigureOut">
              <a:rPr lang="es-ES" smtClean="0"/>
              <a:t>19/05/2026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656F1-85E9-430E-B544-6987F81F24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4245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 de texto 2">
            <a:extLst>
              <a:ext uri="{FF2B5EF4-FFF2-40B4-BE49-F238E27FC236}">
                <a16:creationId xmlns:a16="http://schemas.microsoft.com/office/drawing/2014/main" id="{67F25635-8112-694D-9C9A-CA27839A2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11482" y="0"/>
            <a:ext cx="5680137" cy="211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es-ES" sz="360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.</a:t>
            </a:r>
            <a:br>
              <a:rPr lang="es-ES" sz="6600">
                <a:effectLst/>
                <a:latin typeface="Calibri"/>
                <a:ea typeface="Calibri"/>
                <a:cs typeface="Times New Roman"/>
              </a:rPr>
            </a:br>
            <a:r>
              <a:rPr lang="es-ES" sz="6600">
                <a:effectLst/>
                <a:latin typeface="Calibri"/>
                <a:ea typeface="Calibri"/>
                <a:cs typeface="Times New Roman"/>
              </a:rPr>
              <a:t>Nº Poster:  018</a:t>
            </a:r>
            <a:endParaRPr lang="es-ES" sz="400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ES" sz="4800">
                <a:effectLst/>
                <a:latin typeface="Calibri"/>
                <a:ea typeface="Calibri"/>
                <a:cs typeface="Times New Roman"/>
              </a:rPr>
              <a:t> </a:t>
            </a:r>
            <a:endParaRPr lang="es-ES" sz="400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4800">
                <a:effectLst/>
                <a:latin typeface="Calibri"/>
                <a:ea typeface="Calibri"/>
                <a:cs typeface="Times New Roman"/>
              </a:rPr>
              <a:t> </a:t>
            </a:r>
            <a:endParaRPr lang="es-ES" sz="40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55BB0FA-FCA5-4D19-9EC7-A74821A921A8}"/>
              </a:ext>
            </a:extLst>
          </p:cNvPr>
          <p:cNvSpPr txBox="1"/>
          <p:nvPr/>
        </p:nvSpPr>
        <p:spPr>
          <a:xfrm>
            <a:off x="668291" y="5971746"/>
            <a:ext cx="31062705" cy="2217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6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Descripción del perfil de consumo de autoinyectores de adrenalina en pacientes con anafilaxia y las consideraciones respecto a su precio</a:t>
            </a:r>
            <a:endParaRPr lang="ca-ES" sz="6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7434A6A-53A9-4EF3-88E0-4599E1E79FBD}"/>
              </a:ext>
            </a:extLst>
          </p:cNvPr>
          <p:cNvSpPr txBox="1"/>
          <p:nvPr/>
        </p:nvSpPr>
        <p:spPr>
          <a:xfrm>
            <a:off x="1210236" y="8189404"/>
            <a:ext cx="30520760" cy="2141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 Carmen Sanchez(1), Trinidad Israel(1), Maria Ruano Zaragoza(1,2,3), Ángel Sanchez Sanz(4), Sofía García </a:t>
            </a:r>
            <a:r>
              <a:rPr lang="es-ES" sz="4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Aubert</a:t>
            </a:r>
            <a:r>
              <a:rPr lang="es-ES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(4), Rosa Muñoz Cano(1,2,3,5)</a:t>
            </a:r>
            <a:endParaRPr lang="ca-E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Servicio de Alergología - Hospital Clinic, Barcelona</a:t>
            </a:r>
            <a:r>
              <a:rPr lang="es-E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s-E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IDIBAPS, Barcelona</a:t>
            </a:r>
            <a:r>
              <a:rPr lang="es-E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s-E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s-E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ARADyAL</a:t>
            </a:r>
            <a:r>
              <a:rPr lang="es-E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RICORS - ISCIII, Madrid</a:t>
            </a:r>
            <a:r>
              <a:rPr lang="es-E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s-E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AEPNAA-Asociación Española de Personas con Alergia a Alimentos y Látex, Madrid</a:t>
            </a:r>
            <a:r>
              <a:rPr lang="es-E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s-E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es-E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Universitat</a:t>
            </a:r>
            <a:r>
              <a:rPr lang="es-E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Barcelona, Barcelona</a:t>
            </a:r>
            <a:r>
              <a:rPr lang="es-E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a-E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5BE5757-7F4A-4A34-BA79-DA1EC492475F}"/>
              </a:ext>
            </a:extLst>
          </p:cNvPr>
          <p:cNvSpPr txBox="1"/>
          <p:nvPr/>
        </p:nvSpPr>
        <p:spPr>
          <a:xfrm>
            <a:off x="1210236" y="11009957"/>
            <a:ext cx="14989408" cy="857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s-ES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guías de práctica clínica en anafilaxia recomiendan disponer de 1/2 autoinyectores de adrenalina (AIA). Sin embargo, la realidad de la vida diaria hace que estos pacientes precisen de más de un AIA para distribuirlos en el centro de trabajo y/o escolar y casas de familiares/cuidadores, además del propio que debe llevar consigo. </a:t>
            </a:r>
          </a:p>
          <a:p>
            <a:pPr algn="just">
              <a:spcAft>
                <a:spcPts val="800"/>
              </a:spcAft>
            </a:pPr>
            <a:endParaRPr lang="es-ES" sz="4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s-ES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Objetivo:</a:t>
            </a:r>
            <a:r>
              <a:rPr lang="es-ES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evaluar el número de AIA de los que disponen los pacientes y su impresión sobre el coste de los mismos.</a:t>
            </a:r>
            <a:endParaRPr lang="ca-ES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C8477DE-C355-468C-8865-B707FD1AA039}"/>
              </a:ext>
            </a:extLst>
          </p:cNvPr>
          <p:cNvSpPr txBox="1"/>
          <p:nvPr/>
        </p:nvSpPr>
        <p:spPr>
          <a:xfrm>
            <a:off x="16826567" y="11036141"/>
            <a:ext cx="14988614" cy="8320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endParaRPr lang="es-ES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s-ES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realizó una encuesta de 9 preguntas a través de redes sociales liderada por AEPNAA (Asociación Española de Personas con Alergia a Alimentos y Látex). Se incluyeron preguntas relacionadas con el número de AIA prescritos por cualquier tipo de alergia y disponibles en el domicilio </a:t>
            </a:r>
            <a:r>
              <a:rPr lang="es-ES" sz="4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(entendido como el que debe portar el paciente consigo),</a:t>
            </a:r>
            <a:r>
              <a:rPr lang="es-ES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centro de estudios y casa de familiares/cuidadores, y la opinión sobre su precio. </a:t>
            </a:r>
            <a:r>
              <a:rPr lang="es-ES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También se permitieron comentarios libres. </a:t>
            </a:r>
            <a:r>
              <a:rPr lang="es-ES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permitió contestar sin restricciones durante 1 mes. </a:t>
            </a:r>
            <a:endParaRPr lang="ca-ES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F0A17ED-247D-4EB8-BFFC-4D0930E30E64}"/>
              </a:ext>
            </a:extLst>
          </p:cNvPr>
          <p:cNvSpPr txBox="1"/>
          <p:nvPr/>
        </p:nvSpPr>
        <p:spPr>
          <a:xfrm>
            <a:off x="10176387" y="38745492"/>
            <a:ext cx="21554607" cy="3888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endParaRPr lang="es-ES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s-ES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Estudio demuestra que los pacientes, por las diversas circunstancias personales y escolares disponen en su gran mayoría de 2 o más AIA. Además, la mayoría de los entrevistados consideraron  que los AIA eran caros o muy caros. La corta caducidad de los AIA  es la principal queja de los pacientes. </a:t>
            </a:r>
            <a:endParaRPr lang="ca-ES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8B04B85-F78F-4BC7-8224-E065777CADB9}"/>
              </a:ext>
            </a:extLst>
          </p:cNvPr>
          <p:cNvSpPr txBox="1"/>
          <p:nvPr/>
        </p:nvSpPr>
        <p:spPr>
          <a:xfrm>
            <a:off x="1210235" y="20009527"/>
            <a:ext cx="30604945" cy="9577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Resultados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93BD185-28C8-40F8-BD8B-8A4E0FD6C5A0}"/>
              </a:ext>
            </a:extLst>
          </p:cNvPr>
          <p:cNvSpPr txBox="1"/>
          <p:nvPr/>
        </p:nvSpPr>
        <p:spPr>
          <a:xfrm>
            <a:off x="1294421" y="23824876"/>
            <a:ext cx="888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/>
              <a:t>Fig 1. Nº prescripciones de AIA/paciente</a:t>
            </a:r>
          </a:p>
        </p:txBody>
      </p:sp>
      <p:graphicFrame>
        <p:nvGraphicFramePr>
          <p:cNvPr id="20" name="Gráfico 19">
            <a:extLst>
              <a:ext uri="{FF2B5EF4-FFF2-40B4-BE49-F238E27FC236}">
                <a16:creationId xmlns:a16="http://schemas.microsoft.com/office/drawing/2014/main" id="{14CBEC25-2BC2-478D-AA92-CBDA6004F5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0521855"/>
              </p:ext>
            </p:extLst>
          </p:nvPr>
        </p:nvGraphicFramePr>
        <p:xfrm>
          <a:off x="9316975" y="24947613"/>
          <a:ext cx="6872800" cy="6096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CuadroTexto 20">
            <a:extLst>
              <a:ext uri="{FF2B5EF4-FFF2-40B4-BE49-F238E27FC236}">
                <a16:creationId xmlns:a16="http://schemas.microsoft.com/office/drawing/2014/main" id="{8D3C73EE-314F-41E9-908E-54E5B0D8CDBD}"/>
              </a:ext>
            </a:extLst>
          </p:cNvPr>
          <p:cNvSpPr txBox="1"/>
          <p:nvPr/>
        </p:nvSpPr>
        <p:spPr>
          <a:xfrm>
            <a:off x="9322462" y="23763320"/>
            <a:ext cx="8439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/>
              <a:t>Fig 2. Dosis de los AIA prescritos</a:t>
            </a:r>
          </a:p>
        </p:txBody>
      </p:sp>
      <p:graphicFrame>
        <p:nvGraphicFramePr>
          <p:cNvPr id="25" name="Gráfico 24">
            <a:extLst>
              <a:ext uri="{FF2B5EF4-FFF2-40B4-BE49-F238E27FC236}">
                <a16:creationId xmlns:a16="http://schemas.microsoft.com/office/drawing/2014/main" id="{D9AA5D81-E73B-4E59-B0F1-12FC55A865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6658635"/>
              </p:ext>
            </p:extLst>
          </p:nvPr>
        </p:nvGraphicFramePr>
        <p:xfrm>
          <a:off x="1294422" y="24888569"/>
          <a:ext cx="6610714" cy="6096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CuadroTexto 25">
            <a:extLst>
              <a:ext uri="{FF2B5EF4-FFF2-40B4-BE49-F238E27FC236}">
                <a16:creationId xmlns:a16="http://schemas.microsoft.com/office/drawing/2014/main" id="{212F5DDE-31EC-4118-87CF-26C4B980C386}"/>
              </a:ext>
            </a:extLst>
          </p:cNvPr>
          <p:cNvSpPr txBox="1"/>
          <p:nvPr/>
        </p:nvSpPr>
        <p:spPr>
          <a:xfrm>
            <a:off x="1210235" y="21069781"/>
            <a:ext cx="3052075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s-ES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recibieron 327 respuestas correspondientes a 371 individuos; 290 niños (78,2%) y 81 (21,8%) adultos. Entre los menores de 18 años, 88 (30,3%) tenían &lt;6 años, 202 (69,6%) entre 6 y 17 años. Los AIA se distribuyeron preferentemente en la escuela y el domicilio, con una mediana (RIQ) de 3 (2) AIA por paciente. </a:t>
            </a:r>
            <a:endParaRPr lang="ca-ES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7" name="Gráfico 26">
            <a:extLst>
              <a:ext uri="{FF2B5EF4-FFF2-40B4-BE49-F238E27FC236}">
                <a16:creationId xmlns:a16="http://schemas.microsoft.com/office/drawing/2014/main" id="{1761AB81-DA16-4E0C-AF28-305ADFAE8A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9728421"/>
              </p:ext>
            </p:extLst>
          </p:nvPr>
        </p:nvGraphicFramePr>
        <p:xfrm>
          <a:off x="17660607" y="24917601"/>
          <a:ext cx="11600193" cy="7674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CuadroTexto 27">
            <a:extLst>
              <a:ext uri="{FF2B5EF4-FFF2-40B4-BE49-F238E27FC236}">
                <a16:creationId xmlns:a16="http://schemas.microsoft.com/office/drawing/2014/main" id="{41D1BEC2-7308-4300-995C-9673E4FAA360}"/>
              </a:ext>
            </a:extLst>
          </p:cNvPr>
          <p:cNvSpPr txBox="1"/>
          <p:nvPr/>
        </p:nvSpPr>
        <p:spPr>
          <a:xfrm>
            <a:off x="17660608" y="23792352"/>
            <a:ext cx="9643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/>
              <a:t>Fig 3. Distribución de los AIA</a:t>
            </a:r>
          </a:p>
        </p:txBody>
      </p:sp>
      <p:graphicFrame>
        <p:nvGraphicFramePr>
          <p:cNvPr id="29" name="Gráfico 28">
            <a:extLst>
              <a:ext uri="{FF2B5EF4-FFF2-40B4-BE49-F238E27FC236}">
                <a16:creationId xmlns:a16="http://schemas.microsoft.com/office/drawing/2014/main" id="{A7A6519D-5190-4E8D-9CAF-CFE377FF47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9896600"/>
              </p:ext>
            </p:extLst>
          </p:nvPr>
        </p:nvGraphicFramePr>
        <p:xfrm>
          <a:off x="1294421" y="31731478"/>
          <a:ext cx="11273009" cy="63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0" name="CuadroTexto 29">
            <a:extLst>
              <a:ext uri="{FF2B5EF4-FFF2-40B4-BE49-F238E27FC236}">
                <a16:creationId xmlns:a16="http://schemas.microsoft.com/office/drawing/2014/main" id="{84E0693E-E317-44F5-B2EE-5C07393CFC9C}"/>
              </a:ext>
            </a:extLst>
          </p:cNvPr>
          <p:cNvSpPr txBox="1"/>
          <p:nvPr/>
        </p:nvSpPr>
        <p:spPr>
          <a:xfrm>
            <a:off x="13217752" y="33108437"/>
            <a:ext cx="18169155" cy="4667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s-ES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Comentarios de los pacientes</a:t>
            </a:r>
            <a:endParaRPr lang="ca-ES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indent="-6858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AIA tienen caducidades demasiado cortas</a:t>
            </a:r>
          </a:p>
          <a:p>
            <a:pPr marL="685800" indent="-6858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Dificultad para conseguir la prescripción médica de los AIA (uno o varios)</a:t>
            </a:r>
          </a:p>
          <a:p>
            <a:pPr marL="685800" indent="-6858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Necesidad de mayor financiación por ser medicación de primera necesidad</a:t>
            </a:r>
            <a:r>
              <a:rPr lang="es-E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685800" indent="-6858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Existen problemas de abastecimiento frecuentes</a:t>
            </a:r>
          </a:p>
          <a:p>
            <a:pPr marL="685800" indent="-6858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precisa </a:t>
            </a:r>
            <a:r>
              <a:rPr lang="es-E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mejor formación en el uso de AIA e información</a:t>
            </a:r>
            <a:endParaRPr lang="ca-ES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863446FF-4A25-4702-8E58-DDCA2AF6A2E6}"/>
              </a:ext>
            </a:extLst>
          </p:cNvPr>
          <p:cNvSpPr txBox="1"/>
          <p:nvPr/>
        </p:nvSpPr>
        <p:spPr>
          <a:xfrm>
            <a:off x="10191468" y="38631192"/>
            <a:ext cx="21539525" cy="9577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Conclusión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014C3A7C-A7EE-40C7-BA02-CF1BE8558CCA}"/>
              </a:ext>
            </a:extLst>
          </p:cNvPr>
          <p:cNvSpPr txBox="1"/>
          <p:nvPr/>
        </p:nvSpPr>
        <p:spPr>
          <a:xfrm>
            <a:off x="1210235" y="10741733"/>
            <a:ext cx="14988615" cy="9577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Introducción y Objetivo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8171D51-4C91-4D41-AF01-8E553F78973E}"/>
              </a:ext>
            </a:extLst>
          </p:cNvPr>
          <p:cNvSpPr txBox="1"/>
          <p:nvPr/>
        </p:nvSpPr>
        <p:spPr>
          <a:xfrm>
            <a:off x="16780478" y="10741733"/>
            <a:ext cx="14988615" cy="9577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Metodología</a:t>
            </a:r>
          </a:p>
        </p:txBody>
      </p:sp>
    </p:spTree>
    <p:extLst>
      <p:ext uri="{BB962C8B-B14F-4D97-AF65-F5344CB8AC3E}">
        <p14:creationId xmlns:p14="http://schemas.microsoft.com/office/powerpoint/2010/main" val="33901721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372</TotalTime>
  <Words>500</Words>
  <Application>Microsoft Office PowerPoint</Application>
  <PresentationFormat>Personalizado</PresentationFormat>
  <Paragraphs>29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antoniosanz</dc:creator>
  <cp:lastModifiedBy>SANCHEZ SANZ, ANGEL</cp:lastModifiedBy>
  <cp:revision>16</cp:revision>
  <dcterms:created xsi:type="dcterms:W3CDTF">2017-07-13T09:29:22Z</dcterms:created>
  <dcterms:modified xsi:type="dcterms:W3CDTF">2026-05-19T15:28:47Z</dcterms:modified>
</cp:coreProperties>
</file>